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Eater" charset="0"/>
      <p:regular r:id="rId16"/>
    </p:embeddedFont>
    <p:embeddedFont>
      <p:font typeface="Arimo" charset="0"/>
      <p:regular r:id="rId17"/>
      <p:bold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Verdana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4334933" y="1169930"/>
            <a:ext cx="4814834" cy="4993801"/>
            <a:chOff x="4334933" y="1169930"/>
            <a:chExt cx="4814834" cy="4993801"/>
          </a:xfrm>
        </p:grpSpPr>
        <p:cxnSp>
          <p:nvCxnSpPr>
            <p:cNvPr id="23" name="Shape 23"/>
            <p:cNvCxnSpPr/>
            <p:nvPr/>
          </p:nvCxnSpPr>
          <p:spPr>
            <a:xfrm flipH="1">
              <a:off x="6009259" y="1169930"/>
              <a:ext cx="3134740" cy="313474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flipH="1">
              <a:off x="4334933" y="1348898"/>
              <a:ext cx="4814834" cy="4814834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flipH="1">
              <a:off x="5225595" y="1469269"/>
              <a:ext cx="3912054" cy="3912054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flipH="1">
              <a:off x="5304588" y="1307855"/>
              <a:ext cx="3839411" cy="3839411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flipH="1">
              <a:off x="5707078" y="1770196"/>
              <a:ext cx="3430571" cy="343057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533400" y="533400"/>
            <a:ext cx="6154712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533400" y="3843867"/>
            <a:ext cx="4954249" cy="191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 u="none" strike="noStrike" cap="none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panorámica con descripció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6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pic" idx="2"/>
          </p:nvPr>
        </p:nvSpPr>
        <p:spPr>
          <a:xfrm>
            <a:off x="533400" y="533400"/>
            <a:ext cx="8077199" cy="3124199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62002" y="3843867"/>
            <a:ext cx="7281332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077199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33400" y="4114800"/>
            <a:ext cx="638355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 con descripció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56283" y="533400"/>
            <a:ext cx="6859786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66800" y="3429000"/>
            <a:ext cx="6402467" cy="48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33400" y="4301069"/>
            <a:ext cx="6382360" cy="17187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696200" y="2768600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rjeta de nombr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33400" y="3429000"/>
            <a:ext cx="6382360" cy="169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r la tarjeta de nombr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856283" y="533400"/>
            <a:ext cx="6859786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33400" y="3886200"/>
            <a:ext cx="6382360" cy="1049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533400" y="4953000"/>
            <a:ext cx="63823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7696200" y="2768600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ro o falso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525657" cy="28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533400" y="3928533"/>
            <a:ext cx="638236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533400" y="4766735"/>
            <a:ext cx="6382359" cy="12530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6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1926998" y="-860197"/>
            <a:ext cx="3767670" cy="6554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5400000">
            <a:off x="5378703" y="1721102"/>
            <a:ext cx="4419599" cy="20441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715206" y="351593"/>
            <a:ext cx="5486399" cy="58500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6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 u="none" strike="noStrike" cap="none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6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6554866" cy="3767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33400" y="1981199"/>
            <a:ext cx="6402467" cy="2319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533400" y="4487332"/>
            <a:ext cx="6402467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6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3949966" cy="3767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62362" y="533400"/>
            <a:ext cx="3948238" cy="375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6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533400"/>
            <a:ext cx="3716866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33399" y="1143000"/>
            <a:ext cx="3945466" cy="31580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4855016" y="566737"/>
            <a:ext cx="376405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4662362" y="1143000"/>
            <a:ext cx="3956704" cy="31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418667" y="533400"/>
            <a:ext cx="3200399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533399" y="533400"/>
            <a:ext cx="4438755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5418667" y="2209801"/>
            <a:ext cx="3200399" cy="2091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3280973" cy="48006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496026" y="2743200"/>
            <a:ext cx="3564223" cy="208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670675" y="3894667"/>
            <a:ext cx="2470456" cy="2658532"/>
            <a:chOff x="6687077" y="3259666"/>
            <a:chExt cx="2981857" cy="3208866"/>
          </a:xfrm>
        </p:grpSpPr>
        <p:cxnSp>
          <p:nvCxnSpPr>
            <p:cNvPr id="11" name="Shape 11"/>
            <p:cNvCxnSpPr/>
            <p:nvPr/>
          </p:nvCxnSpPr>
          <p:spPr>
            <a:xfrm flipH="1">
              <a:off x="8756120" y="3259666"/>
              <a:ext cx="912814" cy="91281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 flipH="1">
              <a:off x="6687077" y="3486676"/>
              <a:ext cx="2981857" cy="298185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 flipH="1">
              <a:off x="7772400" y="3581400"/>
              <a:ext cx="1896534" cy="189653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flipH="1">
              <a:off x="7923214" y="3433394"/>
              <a:ext cx="1739737" cy="173973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 flipH="1">
              <a:off x="8398935" y="3985317"/>
              <a:ext cx="1264017" cy="1264016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6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6554866" cy="37676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841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204469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10033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10032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7430245" y="6172203"/>
            <a:ext cx="120046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72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774425" y="5578478"/>
            <a:ext cx="856907" cy="669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n-US" sz="2800" b="0" i="0" u="none" strike="noStrike" cap="none">
              <a:solidFill>
                <a:srgbClr val="09304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ctrTitle"/>
          </p:nvPr>
        </p:nvSpPr>
        <p:spPr>
          <a:xfrm rot="-1154138">
            <a:off x="382108" y="988219"/>
            <a:ext cx="4690057" cy="10437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Eater"/>
              <a:buNone/>
            </a:pPr>
            <a:r>
              <a:rPr lang="en-US" sz="2520" b="0" i="0" u="none" strike="noStrike" cap="none" dirty="0">
                <a:solidFill>
                  <a:schemeClr val="lt1"/>
                </a:solidFill>
                <a:latin typeface="Eater"/>
                <a:ea typeface="Eater"/>
                <a:cs typeface="Eater"/>
                <a:sym typeface="Eater"/>
              </a:rPr>
              <a:t>      </a:t>
            </a:r>
            <a:r>
              <a:rPr lang="en-US" sz="4860" b="0" i="0" u="none" strike="noStrike" cap="none" dirty="0">
                <a:solidFill>
                  <a:srgbClr val="002060"/>
                </a:solidFill>
                <a:latin typeface="Eater"/>
                <a:ea typeface="Eater"/>
                <a:cs typeface="Eater"/>
                <a:sym typeface="Eater"/>
              </a:rPr>
              <a:t>CAMBIO</a:t>
            </a:r>
            <a:r>
              <a:rPr lang="en-US" sz="4860" b="0" i="0" u="none" strike="noStrike" cap="none" dirty="0">
                <a:solidFill>
                  <a:schemeClr val="lt1"/>
                </a:solidFill>
                <a:latin typeface="Eater"/>
                <a:ea typeface="Eater"/>
                <a:cs typeface="Eater"/>
                <a:sym typeface="Eater"/>
              </a:rPr>
              <a:t>  </a:t>
            </a:r>
            <a:r>
              <a:rPr lang="en-US" sz="5940" b="0" i="0" u="none" strike="noStrike" cap="none" dirty="0" smtClean="0">
                <a:solidFill>
                  <a:srgbClr val="002060"/>
                </a:solidFill>
                <a:latin typeface="Eater"/>
                <a:ea typeface="Eater"/>
                <a:cs typeface="Eater"/>
                <a:sym typeface="Eater"/>
              </a:rPr>
              <a:t>CLIMÁTICO</a:t>
            </a:r>
            <a:endParaRPr lang="en-US" sz="5940" b="0" i="0" u="none" strike="noStrike" cap="none" dirty="0">
              <a:solidFill>
                <a:srgbClr val="002060"/>
              </a:solidFill>
              <a:latin typeface="Eater"/>
              <a:ea typeface="Eater"/>
              <a:cs typeface="Eater"/>
              <a:sym typeface="Eater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ubTitle" idx="1"/>
          </p:nvPr>
        </p:nvSpPr>
        <p:spPr>
          <a:xfrm>
            <a:off x="433997" y="3275694"/>
            <a:ext cx="3770400" cy="24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1" i="0" u="none" strike="noStrike" cap="none">
                <a:solidFill>
                  <a:srgbClr val="0C0C0C"/>
                </a:solidFill>
                <a:latin typeface="Arimo"/>
                <a:ea typeface="Arimo"/>
                <a:cs typeface="Arimo"/>
                <a:sym typeface="Arimo"/>
              </a:rPr>
              <a:t>Con el cambio  climático  si no cuidamos el  planeta podríamos morir</a:t>
            </a:r>
          </a:p>
        </p:txBody>
      </p:sp>
      <p:pic>
        <p:nvPicPr>
          <p:cNvPr id="147" name="Shape 147" descr="capa-ozono-calentamiento-global-como-hacer-qu-L-9w8kmR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99224">
            <a:off x="4236797" y="1414404"/>
            <a:ext cx="4555664" cy="187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757961">
            <a:off x="4136046" y="4170224"/>
            <a:ext cx="4289438" cy="2016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500034" y="585789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ANTONIO  LÓPEZ </a:t>
            </a:r>
            <a:r>
              <a:rPr lang="es-ES" sz="1800" dirty="0" err="1" smtClean="0"/>
              <a:t>LÓPEZ</a:t>
            </a:r>
            <a:r>
              <a:rPr lang="es-ES" sz="1800" dirty="0" smtClean="0"/>
              <a:t>, 4ºC</a:t>
            </a:r>
            <a:endParaRPr lang="es-ES" sz="1800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962325" y="5493400"/>
            <a:ext cx="7167000" cy="11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/>
              <a:t>Es mejor caminar, usar el transporte  público y la bicicleta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225" y="771325"/>
            <a:ext cx="7166899" cy="463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509489" y="131071"/>
            <a:ext cx="7920900" cy="1450800"/>
          </a:xfrm>
          <a:prstGeom prst="rect">
            <a:avLst/>
          </a:prstGeom>
          <a:gradFill>
            <a:gsLst>
              <a:gs pos="0">
                <a:srgbClr val="32DD99"/>
              </a:gs>
              <a:gs pos="100000">
                <a:srgbClr val="107F69"/>
              </a:gs>
            </a:gsLst>
            <a:lin ang="5400000" scaled="0"/>
          </a:gradFill>
          <a:ln w="9525" cap="rnd" cmpd="sng">
            <a:solidFill>
              <a:srgbClr val="86B69F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5-OPINIÓN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225" y="1907725"/>
            <a:ext cx="3271524" cy="19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7426" y="3943750"/>
            <a:ext cx="7075724" cy="247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405654" y="5517232"/>
            <a:ext cx="6044659" cy="7185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ANTONIO LÓPEZ LÓPEZ</a:t>
            </a:r>
          </a:p>
        </p:txBody>
      </p:sp>
      <p:pic>
        <p:nvPicPr>
          <p:cNvPr id="229" name="Shape 229" descr="Exhiben serie de educación medioambiental en los cin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3" y="692695"/>
            <a:ext cx="7200799" cy="438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 descr="Resultado de imagen de emoticonos adi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206" y="908720"/>
            <a:ext cx="7525010" cy="532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507350" y="769775"/>
            <a:ext cx="7505400" cy="379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dirty="0"/>
              <a:t>ÍNDICE</a:t>
            </a:r>
          </a:p>
          <a:p>
            <a:pPr lvl="0">
              <a:spcBef>
                <a:spcPts val="0"/>
              </a:spcBef>
              <a:buNone/>
            </a:pPr>
            <a:endParaRPr sz="30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000" dirty="0"/>
              <a:t>1- ¿QUÉ ES EL CAMBIO CLIMÁTICO?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000" dirty="0"/>
              <a:t>2-  CAUSAS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000" dirty="0"/>
              <a:t>3- CONSECUENCIAS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000" dirty="0"/>
              <a:t>4- ¿CÓMO REDUCIR EL CAMBIO CLIMÁTICO?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3000" dirty="0"/>
              <a:t>5- </a:t>
            </a:r>
            <a:r>
              <a:rPr lang="en-US" sz="3000" dirty="0" smtClean="0"/>
              <a:t>O</a:t>
            </a:r>
            <a:r>
              <a:rPr lang="en-US" sz="3000" dirty="0" smtClean="0"/>
              <a:t>PINIÓN</a:t>
            </a:r>
            <a:endParaRPr lang="en-US" sz="3000" dirty="0"/>
          </a:p>
          <a:p>
            <a:pPr marL="0" lvl="0" indent="0">
              <a:spcBef>
                <a:spcPts val="0"/>
              </a:spcBef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718493" y="955378"/>
            <a:ext cx="7543800" cy="1450800"/>
          </a:xfrm>
          <a:prstGeom prst="rect">
            <a:avLst/>
          </a:prstGeom>
          <a:gradFill>
            <a:gsLst>
              <a:gs pos="0">
                <a:srgbClr val="32DD99"/>
              </a:gs>
              <a:gs pos="100000">
                <a:srgbClr val="107F69"/>
              </a:gs>
            </a:gsLst>
            <a:lin ang="5400000" scaled="0"/>
          </a:gradFill>
          <a:ln w="9525" cap="rnd" cmpd="sng">
            <a:solidFill>
              <a:srgbClr val="86B69F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486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1-¿QUÉ ES EL CAMBIO CLIMÁTICO?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718500" y="2835350"/>
            <a:ext cx="7333800" cy="32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800">
                <a:solidFill>
                  <a:srgbClr val="333399"/>
                </a:solidFill>
              </a:rPr>
              <a:t>Es el aumento de la concentración de gases de efecto invernadero sobre la superficie terrestre. Por ese motivo se está destruyendo la capa de ozono.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-US" sz="2800" b="1">
                <a:solidFill>
                  <a:srgbClr val="3333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43" y="2882746"/>
            <a:ext cx="3960300" cy="24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6381448" y="6806182"/>
            <a:ext cx="438899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MOLINOS </a:t>
            </a:r>
          </a:p>
        </p:txBody>
      </p:sp>
      <p:pic>
        <p:nvPicPr>
          <p:cNvPr id="168" name="Shape 168" descr="Resultado de imagen de causas del cambio climati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0025" y="3637375"/>
            <a:ext cx="3708900" cy="24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4857752" y="6179825"/>
            <a:ext cx="3857651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Quema</a:t>
            </a:r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combustibles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28596" y="5584975"/>
            <a:ext cx="4071966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Contaminación</a:t>
            </a:r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el </a:t>
            </a: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aire</a:t>
            </a:r>
            <a:endParaRPr lang="en-US" sz="2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 idx="4294967295"/>
          </p:nvPr>
        </p:nvSpPr>
        <p:spPr>
          <a:xfrm>
            <a:off x="718543" y="557044"/>
            <a:ext cx="7543800" cy="1450800"/>
          </a:xfrm>
          <a:prstGeom prst="rect">
            <a:avLst/>
          </a:prstGeom>
          <a:gradFill>
            <a:gsLst>
              <a:gs pos="0">
                <a:srgbClr val="32DD99"/>
              </a:gs>
              <a:gs pos="100000">
                <a:srgbClr val="107F69"/>
              </a:gs>
            </a:gsLst>
            <a:lin ang="5400012" scaled="0"/>
          </a:gradFill>
          <a:ln w="9525" cap="rnd" cmpd="sng">
            <a:solidFill>
              <a:srgbClr val="86B69F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entury Gothic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2-CAUSAS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3474" y="769774"/>
            <a:ext cx="4537200" cy="28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2798" y="3670898"/>
            <a:ext cx="1926600" cy="4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41112">
            <a:off x="669547" y="2751201"/>
            <a:ext cx="4146820" cy="294897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 rot="-945181">
            <a:off x="1481256" y="5844647"/>
            <a:ext cx="3448731" cy="3693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Tirar</a:t>
            </a:r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residuos</a:t>
            </a:r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basura</a:t>
            </a:r>
            <a:endParaRPr lang="en-US" sz="2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280159"/>
            <a:ext cx="3965100" cy="27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323529" y="3038952"/>
            <a:ext cx="39651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Petróleo</a:t>
            </a:r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los </a:t>
            </a: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barcos</a:t>
            </a:r>
            <a:endParaRPr lang="en-US" sz="2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7" name="Shape 187" descr="Resultado de imagen de contaminacion del agu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4944" y="2429342"/>
            <a:ext cx="3948900" cy="24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4134944" y="4986821"/>
            <a:ext cx="39489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Productos</a:t>
            </a:r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químicos</a:t>
            </a:r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el mar</a:t>
            </a:r>
          </a:p>
        </p:txBody>
      </p:sp>
      <p:pic>
        <p:nvPicPr>
          <p:cNvPr id="189" name="Shape 189" descr="Resultado de imagen de contaminacion en los ri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52" y="3653653"/>
            <a:ext cx="3256500" cy="2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39552" y="6083076"/>
            <a:ext cx="32565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Residuos</a:t>
            </a:r>
            <a:r>
              <a:rPr lang="en-US" sz="2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los </a:t>
            </a:r>
            <a:r>
              <a:rPr lang="en-US" sz="2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ríos</a:t>
            </a:r>
            <a:endParaRPr lang="en-US" sz="2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800091" y="331652"/>
            <a:ext cx="7543800" cy="1450800"/>
          </a:xfrm>
          <a:prstGeom prst="rect">
            <a:avLst/>
          </a:prstGeom>
          <a:gradFill>
            <a:gsLst>
              <a:gs pos="0">
                <a:srgbClr val="32DD99"/>
              </a:gs>
              <a:gs pos="100000">
                <a:srgbClr val="107F69"/>
              </a:gs>
            </a:gsLst>
            <a:lin ang="5400000" scaled="0"/>
          </a:gradFill>
          <a:ln w="9525" cap="rnd" cmpd="sng">
            <a:solidFill>
              <a:srgbClr val="86B69F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3-CONSECUENCIAS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3575" y="2011325"/>
            <a:ext cx="6076950" cy="4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50" y="999900"/>
            <a:ext cx="8222600" cy="52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800108" y="419127"/>
            <a:ext cx="7543800" cy="1450800"/>
          </a:xfrm>
          <a:prstGeom prst="rect">
            <a:avLst/>
          </a:prstGeom>
          <a:gradFill>
            <a:gsLst>
              <a:gs pos="0">
                <a:srgbClr val="32DD99"/>
              </a:gs>
              <a:gs pos="100000">
                <a:srgbClr val="107F69"/>
              </a:gs>
            </a:gsLst>
            <a:lin ang="5400000" scaled="0"/>
          </a:gradFill>
          <a:ln w="9525" cap="rnd" cmpd="sng">
            <a:solidFill>
              <a:srgbClr val="86B69F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4995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4-¿CÓMO REDUCIR EL CAMBIO CLIMÁTICO?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250" y="2200500"/>
            <a:ext cx="4572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5350" y="3283425"/>
            <a:ext cx="3818550" cy="286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ector">
  <a:themeElements>
    <a:clrScheme name="Sector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Presentación en pantalla (4:3)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Eater</vt:lpstr>
      <vt:lpstr>Arimo</vt:lpstr>
      <vt:lpstr>Noto Sans Symbols</vt:lpstr>
      <vt:lpstr>Century Gothic</vt:lpstr>
      <vt:lpstr>Verdana</vt:lpstr>
      <vt:lpstr>Calibri</vt:lpstr>
      <vt:lpstr>Sector</vt:lpstr>
      <vt:lpstr>      CAMBIO  CLIMÁTICO</vt:lpstr>
      <vt:lpstr>Diapositiva 2</vt:lpstr>
      <vt:lpstr>1-¿QUÉ ES EL CAMBIO CLIMÁTICO?</vt:lpstr>
      <vt:lpstr>2-CAUSAS</vt:lpstr>
      <vt:lpstr>Diapositiva 5</vt:lpstr>
      <vt:lpstr>Diapositiva 6</vt:lpstr>
      <vt:lpstr>3-CONSECUENCIAS</vt:lpstr>
      <vt:lpstr>Diapositiva 8</vt:lpstr>
      <vt:lpstr>Diapositiva 9</vt:lpstr>
      <vt:lpstr>Diapositiva 10</vt:lpstr>
      <vt:lpstr>Diapositiva 11</vt:lpstr>
      <vt:lpstr>ANTONIO LÓPEZ LÓPEZ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CAMBIO  CLIMÁTICO</dc:title>
  <cp:lastModifiedBy>Loli</cp:lastModifiedBy>
  <cp:revision>1</cp:revision>
  <dcterms:modified xsi:type="dcterms:W3CDTF">2016-12-12T02:37:27Z</dcterms:modified>
</cp:coreProperties>
</file>